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8"/>
  </p:notesMasterIdLst>
  <p:sldIdLst>
    <p:sldId id="257" r:id="rId2"/>
    <p:sldId id="334" r:id="rId3"/>
    <p:sldId id="386" r:id="rId4"/>
    <p:sldId id="390" r:id="rId5"/>
    <p:sldId id="391" r:id="rId6"/>
    <p:sldId id="385" r:id="rId7"/>
    <p:sldId id="392" r:id="rId8"/>
    <p:sldId id="387" r:id="rId9"/>
    <p:sldId id="393" r:id="rId10"/>
    <p:sldId id="388" r:id="rId11"/>
    <p:sldId id="394" r:id="rId12"/>
    <p:sldId id="383" r:id="rId13"/>
    <p:sldId id="395" r:id="rId14"/>
    <p:sldId id="382" r:id="rId15"/>
    <p:sldId id="351" r:id="rId16"/>
    <p:sldId id="396" r:id="rId17"/>
    <p:sldId id="384" r:id="rId18"/>
    <p:sldId id="389" r:id="rId19"/>
    <p:sldId id="359" r:id="rId20"/>
    <p:sldId id="362" r:id="rId21"/>
    <p:sldId id="363" r:id="rId22"/>
    <p:sldId id="364" r:id="rId23"/>
    <p:sldId id="365" r:id="rId24"/>
    <p:sldId id="366" r:id="rId25"/>
    <p:sldId id="367" r:id="rId26"/>
    <p:sldId id="369" r:id="rId27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FF"/>
    <a:srgbClr val="6600FF"/>
    <a:srgbClr val="FFFFCC"/>
    <a:srgbClr val="B8E08C"/>
    <a:srgbClr val="009900"/>
    <a:srgbClr val="FF00FF"/>
    <a:srgbClr val="FF3300"/>
    <a:srgbClr val="00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7" autoAdjust="0"/>
    <p:restoredTop sz="94660"/>
  </p:normalViewPr>
  <p:slideViewPr>
    <p:cSldViewPr>
      <p:cViewPr>
        <p:scale>
          <a:sx n="75" d="100"/>
          <a:sy n="75" d="100"/>
        </p:scale>
        <p:origin x="-74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0DCA81-2F5B-48C5-8CA6-F08BEAF74E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434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DCA81-2F5B-48C5-8CA6-F08BEAF74E62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5D56144-10B0-4956-8FB9-9141B25C11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300558-EA77-4D2C-8584-7AD81E0BDC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82F905-3520-4007-A139-E9FFA0231EE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FB2E4F-0732-479E-88D1-8BD1C163D11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58F989-A855-431C-88F2-158144EB47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9669FC-F373-4D4F-ABD7-16B178150B0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AE7F79-D6EB-4E2F-8E78-0230E106ED6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27653D-BFC3-4391-A8F9-7CF029FB4B7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885AAB-E671-4516-8261-423ADA925D2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FAC891-83C8-4A44-BF20-10C060D0AC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91E877-E572-4333-A9BB-2A91191D91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8C80854-CC23-4A9D-9F3D-5F76C170826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58" y="2214554"/>
            <a:ext cx="8572528" cy="20161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INFIBAGUE</a:t>
            </a:r>
            <a:b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 </a:t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  <a:t>INFORME CONCEJO</a:t>
            </a: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 MUNICIPAL</a:t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NOVIEMBRE 2013</a:t>
            </a: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endParaRPr lang="es-ES" sz="4400" i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LOGOINFI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459333"/>
            <a:ext cx="2776133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 BANFUT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3827" y="2699557"/>
            <a:ext cx="2960990" cy="104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PLAN DE INVERSION 2014.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2562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101378" y="2852738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BANFUTURO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46" name="Picture 2" descr="http://www.infibague.gov.co/images/stories/a2013semb/la%20foto%20%284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08" y="437729"/>
            <a:ext cx="3169462" cy="226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infibague.gov.co/images/stories/a2013semb/BANFUTU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58" y="404813"/>
            <a:ext cx="3394985" cy="229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infibague.gov.co/images/stories/a2013sema/COMUNA%2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07" y="3627214"/>
            <a:ext cx="3167875" cy="23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1 Imagen" descr="16 OCTUBRE 2012 -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621" y="3613150"/>
            <a:ext cx="3390421" cy="237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84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149742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Aumentar la asignación de Microcréditos </a:t>
            </a:r>
            <a:r>
              <a:rPr lang="es-ES" sz="2000" dirty="0" smtClean="0">
                <a:latin typeface="Franklin Gothic Book" pitchFamily="34" charset="0"/>
              </a:rPr>
              <a:t>a </a:t>
            </a:r>
            <a:r>
              <a:rPr lang="es-ES" sz="2000" dirty="0">
                <a:latin typeface="Franklin Gothic Book" pitchFamily="34" charset="0"/>
              </a:rPr>
              <a:t>2.200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357430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LABORATORIOS MICROEMPRESARIALES.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681644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30896"/>
              </p:ext>
            </p:extLst>
          </p:nvPr>
        </p:nvGraphicFramePr>
        <p:xfrm>
          <a:off x="474312" y="4151012"/>
          <a:ext cx="8383968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6118"/>
                <a:gridCol w="1714512"/>
                <a:gridCol w="1500198"/>
                <a:gridCol w="21431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Aumentar la asignación de Microcréditos A 2.200 (cuatrenio)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836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555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1.300’000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32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292618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Aumentar la asignación de Créditos por libranza en un 20 % (5% anual)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189141"/>
            <a:ext cx="8391306" cy="954107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CIENCIA, TECNOLOGIA E INNOVACION PARA LA COMPETITIVIDAD.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775348"/>
              </p:ext>
            </p:extLst>
          </p:nvPr>
        </p:nvGraphicFramePr>
        <p:xfrm>
          <a:off x="410211" y="4084672"/>
          <a:ext cx="8383968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Asignar 288 Créditos de Libranza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57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72</a:t>
                      </a:r>
                      <a:endParaRPr lang="es-ES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020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PLAZAS DE MERCADO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098" name="Picture 2" descr="http://www.infibague.gov.co/images/stories/a2013semb/JARD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66" y="369451"/>
            <a:ext cx="3488258" cy="262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064" y="369451"/>
            <a:ext cx="3052936" cy="263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l="5176" t="3125" r="6543" b="8594"/>
          <a:stretch>
            <a:fillRect/>
          </a:stretch>
        </p:blipFill>
        <p:spPr bwMode="auto">
          <a:xfrm>
            <a:off x="1299766" y="3872706"/>
            <a:ext cx="3488258" cy="2449511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2" name="3 Imagen" descr="G:\DCIM\101_PANA\P101069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00" y="3872706"/>
            <a:ext cx="3086100" cy="2449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371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571472" y="285729"/>
            <a:ext cx="80724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ENTORNOOJO PREGUNTAR</a:t>
            </a:r>
            <a:endParaRPr lang="es-CO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37082" y="2363924"/>
            <a:ext cx="889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Recuperación, Mantenimiento y Fortalecimiento de las 4 Plazas de Mercado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1834210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RENOVACION E </a:t>
            </a:r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INFRAESTRUCTURA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324261"/>
            <a:ext cx="20152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51843"/>
              </p:ext>
            </p:extLst>
          </p:nvPr>
        </p:nvGraphicFramePr>
        <p:xfrm>
          <a:off x="357158" y="3109936"/>
          <a:ext cx="8383968" cy="367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un mantenimiento anual a las fachadas internas y externas de cada una de las 4 plazas de mercado (16 mantenimientos)</a:t>
                      </a:r>
                      <a:endParaRPr kumimoji="0" lang="es-CO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46’000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Disminuir a 300 el número de puestos en provisionalidad de las 4 plazas de </a:t>
                      </a:r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mercado</a:t>
                      </a:r>
                    </a:p>
                    <a:p>
                      <a:pPr algn="ctr" fontAlgn="ctr"/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VALOR  INICIAL 470</a:t>
                      </a:r>
                      <a:endParaRPr kumimoji="0" lang="es-CO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Recuperación del 50% de la cartera de las plazas de mercado con corte a 31 de diciembre de </a:t>
                      </a:r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  <a:p>
                      <a:pPr algn="ctr" fontAlgn="ctr"/>
                      <a:r>
                        <a:rPr kumimoji="0" lang="es-C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VALOR INICIAL 400’000</a:t>
                      </a:r>
                      <a:endParaRPr kumimoji="0" lang="es-CO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172’430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80’000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748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FUENTES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70" name="Picture 2" descr="http://www.infibague.gov.co/images/stories/a2013semb/SAM_2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45" y="806470"/>
            <a:ext cx="3297063" cy="219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infibague.gov.co/images/stories/a2013sema/AMBALA%20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2" y="3729746"/>
            <a:ext cx="2987750" cy="26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80256"/>
            <a:ext cx="2988072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859" y="3772304"/>
            <a:ext cx="3413149" cy="264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376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85720" y="307830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Mantener y recuperar 14 fuentes del ornato urbano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117703"/>
            <a:ext cx="8248430" cy="954107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RENOVACION E INFRAESTRUCTURA </a:t>
            </a:r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URBANA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9629"/>
              </p:ext>
            </p:extLst>
          </p:nvPr>
        </p:nvGraphicFramePr>
        <p:xfrm>
          <a:off x="428596" y="3847166"/>
          <a:ext cx="838396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1344 Mantenimientos de limpieza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685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336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672 Mantenimientos eléctricos e hidráulicos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239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168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09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FERIA AGROPECUARIA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8194" name="Picture 2" descr="http://www.infibague.gov.co/images/stories/a2013semb/FE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7" y="458774"/>
            <a:ext cx="3408387" cy="227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M:\fotos feria 2013\IMG_000002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46" y="439961"/>
            <a:ext cx="4077714" cy="229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:\fotos feria 2013\IMG_000002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46" y="4036170"/>
            <a:ext cx="4077714" cy="200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M:\fotos feria 2013\IMG_000003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7" y="4036169"/>
            <a:ext cx="3408387" cy="200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87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ECONOMICA Y ALIMENTARIA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2935428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 smtClean="0">
                <a:latin typeface="Franklin Gothic Book" pitchFamily="34" charset="0"/>
              </a:rPr>
              <a:t>Realización </a:t>
            </a:r>
            <a:r>
              <a:rPr lang="es-ES" sz="2000" dirty="0">
                <a:latin typeface="Franklin Gothic Book" pitchFamily="34" charset="0"/>
              </a:rPr>
              <a:t>de 8 eventos feriales </a:t>
            </a:r>
            <a:r>
              <a:rPr lang="es-ES" sz="2000" dirty="0" smtClean="0">
                <a:latin typeface="Franklin Gothic Book" pitchFamily="34" charset="0"/>
              </a:rPr>
              <a:t>agrícolas </a:t>
            </a:r>
            <a:r>
              <a:rPr lang="es-ES" sz="2000" dirty="0">
                <a:latin typeface="Franklin Gothic Book" pitchFamily="34" charset="0"/>
              </a:rPr>
              <a:t>y pecuarios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APOYO A  APUESTAS PRODUCTIVAS.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6713"/>
              </p:ext>
            </p:extLst>
          </p:nvPr>
        </p:nvGraphicFramePr>
        <p:xfrm>
          <a:off x="410211" y="4084672"/>
          <a:ext cx="838396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Realización de 8 eventos feriales agrícolas y pecuarios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300’000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506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2996952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ALUMBRADO PÚBLICO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 descr="http://www.infibague.gov.co/images/stories/a2013semb/CA%C3%91ON%20COMBEI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4393"/>
            <a:ext cx="3426313" cy="248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nfibague.gov.co/images/stories/a2013semb/Ap%20martinica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68" y="404812"/>
            <a:ext cx="388746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nfibague.gov.co/images/stories/a2013semb/CANCHA%2014%20O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70" y="3760646"/>
            <a:ext cx="3887464" cy="252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infibague.gov.co/images/stories/a2013semb/alumbrado%20post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2" y="3732290"/>
            <a:ext cx="3402525" cy="254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08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PERSONAL Y DE LA COMUNIDAD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108520" y="2701369"/>
            <a:ext cx="8895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ES" sz="2000" dirty="0">
                <a:latin typeface="Franklin Gothic Book" pitchFamily="34" charset="0"/>
              </a:rPr>
              <a:t>Formular el plan maestro de alumbrado publico y adelantar las acciones de corto plazo que se determine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SEGURIDAD VIAL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42590"/>
              </p:ext>
            </p:extLst>
          </p:nvPr>
        </p:nvGraphicFramePr>
        <p:xfrm>
          <a:off x="357158" y="3786190"/>
          <a:ext cx="8383968" cy="251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Ampliar en 20 Km la cobertura del Alumbrado Público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10.76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999’207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44.000 mantenimientos al Alumbrado Público</a:t>
                      </a:r>
                      <a:endParaRPr kumimoji="0" lang="es-CO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20.049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11.000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1.507’704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Instalar 6000 luminarias nuevas</a:t>
                      </a:r>
                      <a:endParaRPr kumimoji="0" lang="es-CO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1.314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1.500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1.129’207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146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006866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PARQUES Y ZONAS VERDES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34" name="Picture 10" descr="http://www.infibague.gov.co/images/stories/a2013semb/PARQUE%20VILLA%20MARINA%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3319118" cy="249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infibague.gov.co/images/stories/a2013semb/ARK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3452180" cy="249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infibague.gov.co/images/stories/a2013semb/centena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8" y="546794"/>
            <a:ext cx="3500462" cy="233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infibague.gov.co/images/stories/a2013semb/fl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46794"/>
            <a:ext cx="3384966" cy="233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580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44119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 smtClean="0">
                <a:latin typeface="Franklin Gothic Book" pitchFamily="34" charset="0"/>
              </a:rPr>
              <a:t>Remodelación </a:t>
            </a:r>
            <a:r>
              <a:rPr lang="es-CO" sz="2000" dirty="0">
                <a:latin typeface="Franklin Gothic Book" pitchFamily="34" charset="0"/>
              </a:rPr>
              <a:t>de </a:t>
            </a:r>
            <a:r>
              <a:rPr lang="es-CO" sz="2000" dirty="0" smtClean="0">
                <a:latin typeface="Franklin Gothic Book" pitchFamily="34" charset="0"/>
              </a:rPr>
              <a:t>360 </a:t>
            </a:r>
            <a:r>
              <a:rPr lang="es-CO" sz="2000" dirty="0">
                <a:latin typeface="Franklin Gothic Book" pitchFamily="34" charset="0"/>
              </a:rPr>
              <a:t>parques </a:t>
            </a:r>
            <a:r>
              <a:rPr lang="es-CO" sz="2000" dirty="0" smtClean="0">
                <a:latin typeface="Franklin Gothic Book" pitchFamily="34" charset="0"/>
              </a:rPr>
              <a:t>infantiles </a:t>
            </a:r>
            <a:r>
              <a:rPr lang="es-CO" sz="2000" dirty="0">
                <a:latin typeface="Franklin Gothic Book" pitchFamily="34" charset="0"/>
              </a:rPr>
              <a:t>de la ciudad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412490"/>
              </p:ext>
            </p:extLst>
          </p:nvPr>
        </p:nvGraphicFramePr>
        <p:xfrm>
          <a:off x="402873" y="4365104"/>
          <a:ext cx="838396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Remodelación de 360 parques infantiles de la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335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120’000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159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363660"/>
            <a:ext cx="71294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02873" y="3441194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>
                <a:latin typeface="Franklin Gothic Book" pitchFamily="34" charset="0"/>
              </a:rPr>
              <a:t>Realizar 15,850 actividades de mantenimiento de zonas verdes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2044005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465620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911557"/>
              </p:ext>
            </p:extLst>
          </p:nvPr>
        </p:nvGraphicFramePr>
        <p:xfrm>
          <a:off x="402873" y="4365104"/>
          <a:ext cx="8383968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023"/>
                <a:gridCol w="1656184"/>
                <a:gridCol w="1512168"/>
                <a:gridCol w="19825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(2012 HASTA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OCT 2013)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 (AÑO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PROYECTADO 2014 ( EN</a:t>
                      </a:r>
                      <a:r>
                        <a:rPr lang="es-ES" baseline="0" dirty="0" smtClean="0">
                          <a:latin typeface="Aharoni" pitchFamily="2" charset="-79"/>
                          <a:cs typeface="Aharoni" pitchFamily="2" charset="-79"/>
                        </a:rPr>
                        <a:t> MILES DE PESOS)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7.500 Rocerías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3.600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1.875</a:t>
                      </a:r>
                      <a:endParaRPr lang="es-E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437’000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5.800 Podas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3.495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1.450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Realizar 2.550 Talas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1.313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635</a:t>
                      </a:r>
                      <a:endParaRPr lang="es-E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154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ALUMBRADO NAVIDEÑO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 descr="http://www.infibague.gov.co/images/stories/a2013semb/alumbrad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575333"/>
            <a:ext cx="3159646" cy="23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I:\DISEÑOS NAVIDEÑOS SELECCIONADOS PARA ALCALDIA DE IBAGUE\FF404-FOT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3950035"/>
            <a:ext cx="3159646" cy="2122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C:\Users\Asus-Pc\Documents\100OLYMP\PA04004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043" y="575332"/>
            <a:ext cx="3453755" cy="237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I:\Fotos y videos de la camara\PC190227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043" y="3950035"/>
            <a:ext cx="3453755" cy="2122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300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142852"/>
            <a:ext cx="71294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SEGURIDAD AMBIENTAL Y DEL ENTORNO</a:t>
            </a:r>
            <a:endParaRPr lang="es-CO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95536" y="3000372"/>
            <a:ext cx="8391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dirty="0">
                <a:latin typeface="Franklin Gothic Book" pitchFamily="34" charset="0"/>
              </a:rPr>
              <a:t>M</a:t>
            </a:r>
            <a:r>
              <a:rPr lang="es-CO" sz="2000" dirty="0" smtClean="0">
                <a:latin typeface="Franklin Gothic Book" pitchFamily="34" charset="0"/>
              </a:rPr>
              <a:t>ETA DE RESULTADO (2012 – 2015): </a:t>
            </a:r>
          </a:p>
          <a:p>
            <a:pPr lvl="1"/>
            <a:r>
              <a:rPr lang="es-CO" sz="2000" dirty="0">
                <a:latin typeface="Franklin Gothic Book" pitchFamily="34" charset="0"/>
              </a:rPr>
              <a:t>Embellecer el espacio Publico con  un alumbrado navideño anual</a:t>
            </a:r>
            <a:endParaRPr lang="es-CO" sz="2400" dirty="0">
              <a:latin typeface="Franklin Gothic Boo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1643050"/>
            <a:ext cx="8391306" cy="1384995"/>
          </a:xfrm>
          <a:prstGeom prst="rect">
            <a:avLst/>
          </a:prstGeom>
          <a:solidFill>
            <a:schemeClr val="bg2">
              <a:lumMod val="50000"/>
            </a:schemeClr>
          </a:solidFill>
          <a:ln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plastic">
            <a:bevelT/>
          </a:sp3d>
        </p:spPr>
        <p:txBody>
          <a:bodyPr wrap="square" rtlCol="0">
            <a:spAutoFit/>
          </a:bodyPr>
          <a:lstStyle/>
          <a:p>
            <a:pPr lvl="1" algn="ctr"/>
            <a:r>
              <a:rPr lang="es-C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RECUPERACION, CONSTRUCCIÓN Y ARTICULACIÓN DEL SISTEMA DE ESPACIO PÚBLICO MUNICIPAL.</a:t>
            </a:r>
            <a:endParaRPr lang="es-CO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95536" y="1000108"/>
            <a:ext cx="2258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PROGRAMA</a:t>
            </a:r>
            <a:endParaRPr lang="es-E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072997"/>
              </p:ext>
            </p:extLst>
          </p:nvPr>
        </p:nvGraphicFramePr>
        <p:xfrm>
          <a:off x="474311" y="3687150"/>
          <a:ext cx="8026779" cy="309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3702"/>
                <a:gridCol w="1674053"/>
                <a:gridCol w="1714512"/>
                <a:gridCol w="1714512"/>
              </a:tblGrid>
              <a:tr h="1246165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METAS DE PRODUCTO 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2012-2015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EJECUTADA </a:t>
                      </a:r>
                      <a:b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</a:br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(DIC 2012)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CANTIDAD ESPERADA</a:t>
                      </a:r>
                    </a:p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 (DIC 2014)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haroni" pitchFamily="2" charset="-79"/>
                          <a:cs typeface="Aharoni" pitchFamily="2" charset="-79"/>
                        </a:rPr>
                        <a:t>PRESUPUESTO APROBADO 2014</a:t>
                      </a:r>
                      <a:endParaRPr lang="es-E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54320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Construir e instalar 2000 figuras navideñas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1,700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150</a:t>
                      </a:r>
                      <a:endParaRPr lang="es-E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65’000</a:t>
                      </a:r>
                      <a:endParaRPr lang="es-ES" dirty="0"/>
                    </a:p>
                  </a:txBody>
                  <a:tcPr anchor="ctr"/>
                </a:tc>
              </a:tr>
              <a:tr h="54320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Restaurar </a:t>
                      </a:r>
                      <a:r>
                        <a:rPr lang="es-ES" sz="1400" dirty="0" smtClean="0"/>
                        <a:t>1000 </a:t>
                      </a:r>
                      <a:r>
                        <a:rPr lang="es-ES" sz="1400" dirty="0" smtClean="0"/>
                        <a:t>figuras navideñas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335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250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766871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Comercializar el alumbrado navideño en 3 municipios al año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229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00100" y="2357430"/>
            <a:ext cx="71294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PLAN DE ACCION </a:t>
            </a:r>
            <a:b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s-CO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2014</a:t>
            </a:r>
            <a:endParaRPr lang="es-CO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8744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720711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000628" y="1599183"/>
            <a:ext cx="367440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Alumbrado Público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482740"/>
              </p:ext>
            </p:extLst>
          </p:nvPr>
        </p:nvGraphicFramePr>
        <p:xfrm>
          <a:off x="285750" y="2643182"/>
          <a:ext cx="8358247" cy="2434955"/>
        </p:xfrm>
        <a:graphic>
          <a:graphicData uri="http://schemas.openxmlformats.org/drawingml/2006/table">
            <a:tbl>
              <a:tblPr/>
              <a:tblGrid>
                <a:gridCol w="5671667"/>
                <a:gridCol w="783584"/>
                <a:gridCol w="796025"/>
                <a:gridCol w="1106971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COSTO TOTAL ( MILES DE PESOS)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Atender Solicitudes para realizar Mantenimiento al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br>
                        <a:rPr lang="es-ES" sz="1600" b="0" i="0" u="none" strike="noStrike" dirty="0" smtClean="0">
                          <a:latin typeface="Arial Rounded MT Bold" pitchFamily="34" charset="0"/>
                        </a:rPr>
                      </a:b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Sistema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de Alumbrado Público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11.000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1,507’704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Modernizaciones realizadas en el Sistema de Alumbrado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Público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(Luminarias Nuevas)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1.500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1.129’207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Ampliación de Cobertura al Sistema de Alumbrado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Público 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Km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        </a:t>
                      </a:r>
                      <a:r>
                        <a:rPr lang="es-ES" sz="1600" b="0" i="0" u="none" strike="noStrike" baseline="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999’207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649273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286380" y="1500174"/>
            <a:ext cx="360547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PLAZAS DE MERCADO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997072"/>
              </p:ext>
            </p:extLst>
          </p:nvPr>
        </p:nvGraphicFramePr>
        <p:xfrm>
          <a:off x="357188" y="2071688"/>
          <a:ext cx="8501123" cy="3275576"/>
        </p:xfrm>
        <a:graphic>
          <a:graphicData uri="http://schemas.openxmlformats.org/drawingml/2006/table">
            <a:tbl>
              <a:tblPr/>
              <a:tblGrid>
                <a:gridCol w="5093973"/>
                <a:gridCol w="703772"/>
                <a:gridCol w="714944"/>
                <a:gridCol w="994217"/>
                <a:gridCol w="994217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Pintura Interna y Externa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30,000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46.000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Disminuir en 30 el número de puestos en provisionalidad de las 4 Plazas de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Recuperación de Cartera (60 Millones)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latin typeface="Arial Rounded MT Bold" pitchFamily="34" charset="0"/>
                        </a:rPr>
                        <a:t>MILLONES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4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y recuperación estructural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10.000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Recuperación ornamental de las 4 Plazas de Mercado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13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6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Formulación de un proyecto de Manejo de Residuos Sólidos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latin typeface="Arial Rounded MT Bold" pitchFamily="34" charset="0"/>
                        </a:rPr>
                        <a:t>GESTION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649273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357686" y="1467137"/>
            <a:ext cx="447718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PARQUES Y ZONAS VERDES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204332"/>
              </p:ext>
            </p:extLst>
          </p:nvPr>
        </p:nvGraphicFramePr>
        <p:xfrm>
          <a:off x="285720" y="2000240"/>
          <a:ext cx="8429684" cy="2820330"/>
        </p:xfrm>
        <a:graphic>
          <a:graphicData uri="http://schemas.openxmlformats.org/drawingml/2006/table">
            <a:tbl>
              <a:tblPr/>
              <a:tblGrid>
                <a:gridCol w="4890504"/>
                <a:gridCol w="675662"/>
                <a:gridCol w="954506"/>
                <a:gridCol w="954506"/>
                <a:gridCol w="954506"/>
              </a:tblGrid>
              <a:tr h="4161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1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200" b="1" i="0" u="none" strike="noStrike" kern="1200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MILES DE PESOS</a:t>
                      </a:r>
                      <a:endParaRPr kumimoji="0" lang="es-ES" sz="1200" b="1" i="0" u="none" strike="noStrike" kern="1200" dirty="0">
                        <a:solidFill>
                          <a:schemeClr val="tx1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Rocerías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1.875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   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57.000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500.000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Talas de Arboles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635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Podas de Arboles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1.450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Siembra de Material Vegetal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Arbóreo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y Jardinería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Elaboración de Nuevos Juegos Infantiles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70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6.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 y Recuperación de Juegos Infantiles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357554" y="5500702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ESTE PRESUPUESTO ALCANZA PARA EL MANTENIMIENTO DE PARQUES  HASTA JUNIO DE 2014</a:t>
            </a:r>
            <a:endParaRPr lang="es-ES" b="1" dirty="0"/>
          </a:p>
        </p:txBody>
      </p:sp>
      <p:pic>
        <p:nvPicPr>
          <p:cNvPr id="1026" name="Picture 2" descr="C:\Users\usuario\AppData\Local\Microsoft\Windows\Temporary Internet Files\Content.IE5\VKVTDUXP\MC90041132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5500702"/>
            <a:ext cx="1080137" cy="8623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577835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571868" y="1815207"/>
            <a:ext cx="5204887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RELLENO SANITARIO COMBEIMA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83662"/>
              </p:ext>
            </p:extLst>
          </p:nvPr>
        </p:nvGraphicFramePr>
        <p:xfrm>
          <a:off x="428596" y="2674893"/>
          <a:ext cx="8286809" cy="1906235"/>
        </p:xfrm>
        <a:graphic>
          <a:graphicData uri="http://schemas.openxmlformats.org/drawingml/2006/table">
            <a:tbl>
              <a:tblPr/>
              <a:tblGrid>
                <a:gridCol w="4807618"/>
                <a:gridCol w="664210"/>
                <a:gridCol w="938327"/>
                <a:gridCol w="938327"/>
                <a:gridCol w="938327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</a:t>
                      </a:r>
                      <a:r>
                        <a:rPr lang="es-ES" sz="1200" b="1" i="0" u="none" strike="noStrike" baseline="0" dirty="0" smtClean="0">
                          <a:latin typeface="Arial Rounded MT Bold" pitchFamily="34" charset="0"/>
                        </a:rPr>
                        <a:t>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marL="342900" indent="-342900" algn="l" fontAlgn="ctr">
                        <a:buAutoNum type="arabicPeriod"/>
                      </a:pP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Monitoreos de Aguas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22’500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90’000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Monitoreos de </a:t>
                      </a:r>
                      <a:r>
                        <a:rPr lang="es-ES" sz="1600" b="0" i="0" u="none" strike="noStrike" dirty="0" err="1" smtClean="0">
                          <a:latin typeface="Arial Rounded MT Bold" pitchFamily="34" charset="0"/>
                        </a:rPr>
                        <a:t>Biogas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Monitoreos de Geotecnia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1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Monitoreo Planta de Lixiviados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it-IT" sz="1600" b="1" i="0" u="none" strike="noStrike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Mantenimiento a la Cobertura Final del Domo</a:t>
                      </a:r>
                      <a:endParaRPr lang="it-IT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792149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000232" y="2143116"/>
            <a:ext cx="671498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MANTENIMIENTO DE FUENTES DE ORNATO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57188" y="2898693"/>
          <a:ext cx="8358247" cy="1387563"/>
        </p:xfrm>
        <a:graphic>
          <a:graphicData uri="http://schemas.openxmlformats.org/drawingml/2006/table">
            <a:tbl>
              <a:tblPr/>
              <a:tblGrid>
                <a:gridCol w="5008359"/>
                <a:gridCol w="691945"/>
                <a:gridCol w="702927"/>
                <a:gridCol w="977508"/>
                <a:gridCol w="977508"/>
              </a:tblGrid>
              <a:tr h="2775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INFI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PPTO MUNICIPIO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5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 smtClean="0">
                          <a:latin typeface="Arial Rounded MT Bold" pitchFamily="34" charset="0"/>
                        </a:rPr>
                        <a:t>MILES DE PESOS</a:t>
                      </a:r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Mantenimientos de Limpieza de las fuentes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336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            15.000 </a:t>
                      </a:r>
                    </a:p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30.500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2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Mantenimientos Eléctricos y/o Hidráulicos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168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385" marR="6385" marT="63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649273"/>
            <a:ext cx="778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METAS ANUALES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714612" y="1571612"/>
            <a:ext cx="5926239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+mn-cs"/>
              </a:rPr>
              <a:t>CUENTAS ESPECIALES (BANFUTURO)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218569"/>
              </p:ext>
            </p:extLst>
          </p:nvPr>
        </p:nvGraphicFramePr>
        <p:xfrm>
          <a:off x="428625" y="2655406"/>
          <a:ext cx="8215371" cy="2231880"/>
        </p:xfrm>
        <a:graphic>
          <a:graphicData uri="http://schemas.openxmlformats.org/drawingml/2006/table">
            <a:tbl>
              <a:tblPr/>
              <a:tblGrid>
                <a:gridCol w="5374762"/>
                <a:gridCol w="742565"/>
                <a:gridCol w="1049022"/>
                <a:gridCol w="1049022"/>
              </a:tblGrid>
              <a:tr h="483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PRINCIPALES ACTIVIDADES</a:t>
                      </a: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UNIDAD DE MEDIDA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CANT.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latin typeface="Arial Rounded MT Bold" pitchFamily="34" charset="0"/>
                        </a:rPr>
                        <a:t>COSTO TOTAL ( MILES DE PESOS)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1.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Colocación de Microcréditos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580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1.300.000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2.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Administración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y seguimiento en inversiones de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Portafolio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12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42.000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3.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Rendimientos en operaciones financieras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latin typeface="Arial Rounded MT Bold" pitchFamily="34" charset="0"/>
                        </a:rPr>
                        <a:t> 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400.000 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9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4.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Promoción de Banfuturo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60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latin typeface="Arial Rounded MT Bold" pitchFamily="34" charset="0"/>
                        </a:rPr>
                        <a:t> GESTION 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8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latin typeface="Arial Rounded MT Bold" pitchFamily="34" charset="0"/>
                        </a:rPr>
                        <a:t>5. </a:t>
                      </a:r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Colocación de créditos por libranza</a:t>
                      </a:r>
                      <a:endParaRPr lang="es-ES" sz="1600" b="1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latin typeface="Arial Rounded MT Bold" pitchFamily="34" charset="0"/>
                        </a:rPr>
                        <a:t>UNIDAD</a:t>
                      </a: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72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latin typeface="Arial Rounded MT Bold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latin typeface="Arial Rounded MT Bold" pitchFamily="34" charset="0"/>
                        </a:rPr>
                        <a:t>   150.000 </a:t>
                      </a:r>
                      <a:endParaRPr lang="es-ES" sz="1600" b="0" i="0" u="none" strike="noStrike" dirty="0">
                        <a:latin typeface="Arial Rounded MT Bold" pitchFamily="34" charset="0"/>
                      </a:endParaRPr>
                    </a:p>
                  </a:txBody>
                  <a:tcPr marL="6220" marR="6220" marT="6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714375" y="3071810"/>
            <a:ext cx="7786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GRACIAS</a:t>
            </a:r>
            <a:endParaRPr lang="es-CO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10756</TotalTime>
  <Words>1171</Words>
  <Application>Microsoft Office PowerPoint</Application>
  <PresentationFormat>Presentación en pantalla (4:3)</PresentationFormat>
  <Paragraphs>328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Concurrencia</vt:lpstr>
      <vt:lpstr>   INFIBAGUE       INFORME CONCEJO MUNICIPAL NOVIEMBRE 2013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   AÑO 2010</dc:title>
  <dc:creator>usuario</dc:creator>
  <cp:lastModifiedBy>usuario</cp:lastModifiedBy>
  <cp:revision>936</cp:revision>
  <dcterms:created xsi:type="dcterms:W3CDTF">2010-12-29T02:39:15Z</dcterms:created>
  <dcterms:modified xsi:type="dcterms:W3CDTF">2013-11-12T14:36:15Z</dcterms:modified>
</cp:coreProperties>
</file>